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BB82FB-98C7-4DC6-AFDB-63ACE398A973}">
  <a:tblStyle styleId="{79BB82FB-98C7-4DC6-AFDB-63ACE398A9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b238920e9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b238920e9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238920e9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b238920e9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b238920e9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b238920e9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b238920e9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b238920e9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b238920e9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b238920e9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b238920e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b238920e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b238920e9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b238920e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b238920e9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b238920e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b238920e9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b238920e9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b238920e9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b238920e9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b238920e9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b238920e9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b238920e9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b238920e9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b238920e9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b238920e9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E5F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1.jpg"/><Relationship Id="rId7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hyperlink" Target="https://www.tinkercad.com/things/22o4bcydRyR-copy-of-super-mario-theme/editel?tenant=circuit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hyperlink" Target="https://www.tinkercad.com/things/22o4bcydRyR-copy-of-super-mario-theme/editel?tenant=circuit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hyperlink" Target="http://www.youtube.com/watch?v=OR97zQa8B18" TargetMode="External"/><Relationship Id="rId5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emma.kelminson001@umb.ed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rduino.cc/reference/en/" TargetMode="External"/><Relationship Id="rId4" Type="http://schemas.openxmlformats.org/officeDocument/2006/relationships/hyperlink" Target="https://www.arduino.cc/reference/en/" TargetMode="External"/><Relationship Id="rId5" Type="http://schemas.openxmlformats.org/officeDocument/2006/relationships/image" Target="../media/image12.png"/><Relationship Id="rId6" Type="http://schemas.openxmlformats.org/officeDocument/2006/relationships/hyperlink" Target="http://www.youtube.com/watch?v=NIVooHMkYrY" TargetMode="External"/><Relationship Id="rId7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CS341 Lab 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Spring 2021</a:t>
            </a:r>
            <a:endParaRPr sz="1300"/>
          </a:p>
        </p:txBody>
      </p:sp>
      <p:pic>
        <p:nvPicPr>
          <p:cNvPr descr="Image result for arduino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rduino"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rduino"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0" y="0"/>
            <a:ext cx="216027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rduino"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0775" y="0"/>
            <a:ext cx="3061607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714498"/>
            <a:ext cx="9143999" cy="1128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265425" y="24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Luckily we have tinkercad: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04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865325"/>
            <a:ext cx="6817700" cy="38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9825" y="2631208"/>
            <a:ext cx="1643976" cy="166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7165475" y="2571750"/>
            <a:ext cx="1952700" cy="1958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2"/>
          <p:cNvCxnSpPr>
            <a:stCxn id="151" idx="1"/>
          </p:cNvCxnSpPr>
          <p:nvPr/>
        </p:nvCxnSpPr>
        <p:spPr>
          <a:xfrm>
            <a:off x="7451441" y="2858551"/>
            <a:ext cx="1414200" cy="135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2"/>
          <p:cNvSpPr txBox="1"/>
          <p:nvPr/>
        </p:nvSpPr>
        <p:spPr>
          <a:xfrm>
            <a:off x="512150" y="4810575"/>
            <a:ext cx="782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https://www.tinkercad.com/things/22o4bcydRyR-copy-of-super-mario-theme/editel?tenant=circuits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5920625" y="123900"/>
            <a:ext cx="348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Today’s lab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5198400" y="854250"/>
            <a:ext cx="3810000" cy="4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setup() and loop() must be present for code to compile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5755" lvl="0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13924"/>
              <a:buFont typeface="Source Code Pro"/>
              <a:buChar char="★"/>
            </a:pPr>
            <a:r>
              <a:rPr lang="en" sz="158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Serial.begin(9600) initializes the Serial monitor (a text window that we can print to)</a:t>
            </a:r>
            <a:endParaRPr sz="158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3880" lvl="0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158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delay(int x) waits x milliseconds (needed often to actually observe output)</a:t>
            </a:r>
            <a:endParaRPr sz="158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3880" lvl="0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158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 use a pin: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5352" lvl="1" marL="1371600" rtl="0" algn="l">
              <a:lnSpc>
                <a:spcPct val="90000"/>
              </a:lnSpc>
              <a:spcBef>
                <a:spcPts val="402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○"/>
            </a:pPr>
            <a:r>
              <a:rPr lang="en" sz="1422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First initialize it as either INPUT or OUTPUT using pinMode()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5352" lvl="1" marL="1371600" rtl="0" algn="l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○"/>
            </a:pPr>
            <a:r>
              <a:rPr lang="en" sz="1422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digitalWrite(int pinNumber, HIGH or LOW)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5352" lvl="1" marL="1371600" rtl="0" algn="l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○"/>
            </a:pPr>
            <a:r>
              <a:rPr lang="en" sz="1422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More options will come in future labs</a:t>
            </a:r>
            <a:endParaRPr sz="158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5646"/>
            <a:ext cx="3293450" cy="237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61" name="Google Shape;16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" y="0"/>
            <a:ext cx="5146200" cy="279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66675" y="15927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Code Pro"/>
                <a:ea typeface="Source Code Pro"/>
                <a:cs typeface="Source Code Pro"/>
                <a:sym typeface="Source Code Pro"/>
              </a:rPr>
              <a:t>The Components of Today: Br</a:t>
            </a:r>
            <a:r>
              <a:rPr lang="en" sz="25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ead</a:t>
            </a:r>
            <a:r>
              <a:rPr lang="en" sz="25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board</a:t>
            </a:r>
            <a:endParaRPr sz="25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748050" y="952450"/>
            <a:ext cx="431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Not 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trictly needed because we can easily wire components together through tinkercad (imagine soldering a wire to a tiny lil LED sprongs)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IRL much easier to plug wires and components into breadboard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Underneath the lil pinholes are pieces of metal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that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either connect 5 pins or 25 pins.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02450"/>
            <a:ext cx="3798275" cy="25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8375" y="47631"/>
            <a:ext cx="1047750" cy="212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875" y="952450"/>
            <a:ext cx="2245700" cy="16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>
                <a:latin typeface="Source Code Pro"/>
                <a:ea typeface="Source Code Pro"/>
                <a:cs typeface="Source Code Pro"/>
                <a:sym typeface="Source Code Pro"/>
              </a:rPr>
              <a:t>The Components of Today: Resistor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11700" y="1152475"/>
            <a:ext cx="536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Needed to control the amount of electricity flowing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Measured in Ohms(</a:t>
            </a:r>
            <a:r>
              <a:rPr lang="en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Ω)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8100" y="755633"/>
            <a:ext cx="2983525" cy="438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250" y="2329320"/>
            <a:ext cx="3752226" cy="28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29325"/>
            <a:ext cx="28765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597400" y="29050"/>
            <a:ext cx="708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https://www.tinkercad.com/things/22o4bcydRyR-copy-of-super-mario-theme/editel?tenant=circuits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0" y="32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Code Pro"/>
                <a:ea typeface="Source Code Pro"/>
                <a:cs typeface="Source Code Pro"/>
                <a:sym typeface="Source Code Pro"/>
              </a:rPr>
              <a:t>The Components of Today: LED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4788775" y="146325"/>
            <a:ext cx="4317600" cy="281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90000"/>
              <a:buFont typeface="Source Code Pro"/>
              <a:buChar char="★"/>
            </a:pPr>
            <a:r>
              <a:rPr lang="en" sz="20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Power must flow anode (longer lead, round) to cathode or positive to negative ((circuit inside only setup for one direction.</a:t>
            </a:r>
            <a:endParaRPr sz="20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○"/>
            </a:pPr>
            <a:r>
              <a:rPr lang="en" sz="20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Keep this in mind for today’s lab. Which pin are we outputting power to? Connect the anode side accordingly</a:t>
            </a:r>
            <a:endParaRPr sz="20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20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change in the amount of electricity flowing causes a change in brightness</a:t>
            </a:r>
            <a:endParaRPr sz="20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A screenshot of a cell phone&#10;&#10;Description automatically generated"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25" y="1238350"/>
            <a:ext cx="4463974" cy="3675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ject video for advancedarduino.com" id="188" name="Google Shape;188;p26" title="arduino floating right l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9200" y="2571750"/>
            <a:ext cx="3351400" cy="25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Source Code Pro"/>
                <a:ea typeface="Source Code Pro"/>
                <a:cs typeface="Source Code Pro"/>
                <a:sym typeface="Source Code Pro"/>
              </a:rPr>
              <a:t>Contact info</a:t>
            </a:r>
            <a:endParaRPr sz="252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ts val="2000"/>
              <a:buFont typeface="Source Code Pro"/>
              <a:buChar char="★"/>
            </a:pPr>
            <a:r>
              <a:rPr lang="en" sz="2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emma.kelminson001@umb.edu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ts val="2000"/>
              <a:buFont typeface="Source Code Pro"/>
              <a:buChar char="★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Office hours are 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available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by request, just email me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ts val="2000"/>
              <a:buFont typeface="Source Code Pro"/>
              <a:buChar char="★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All class material, lab report submissions, and grades will be viewable on or done through LINUX server. Detailed guide posted on Piazza.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ts val="2000"/>
              <a:buFont typeface="Source Code Pro"/>
              <a:buChar char="★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Zoom links and class updates are/will be posted to piazza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ts val="2000"/>
              <a:buFont typeface="Source Code Pro"/>
              <a:buChar char="★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Feel free to email me with any concerns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Policies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45025" y="1152475"/>
            <a:ext cx="42030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1400">
                <a:latin typeface="Source Code Pro"/>
                <a:ea typeface="Source Code Pro"/>
                <a:cs typeface="Source Code Pro"/>
                <a:sym typeface="Source Code Pro"/>
              </a:rPr>
              <a:t>Work in groups of 2 or individually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0832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14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Post lab questions on Piazza with lab tag (privately if you need to share code)</a:t>
            </a:r>
            <a:endParaRPr sz="14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0832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14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Each lab is due by the start of class, usually a week</a:t>
            </a:r>
            <a:endParaRPr sz="14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0832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14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Submit labs in proper form detailed on guide</a:t>
            </a:r>
            <a:endParaRPr sz="14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0832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14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Makeup labs are allowed for a max of 7/10 points. All labs due by 5/14 at midnight</a:t>
            </a:r>
            <a:endParaRPr sz="14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0832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14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block code on tinkercad</a:t>
            </a:r>
            <a:endParaRPr sz="14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300" y="547875"/>
            <a:ext cx="3763905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4791075" y="244450"/>
            <a:ext cx="4203000" cy="4276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" name="Google Shape;75;p15"/>
          <p:cNvCxnSpPr/>
          <p:nvPr/>
        </p:nvCxnSpPr>
        <p:spPr>
          <a:xfrm>
            <a:off x="5520190" y="765998"/>
            <a:ext cx="2972100" cy="302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/>
          <p:nvPr/>
        </p:nvCxnSpPr>
        <p:spPr>
          <a:xfrm flipH="1" rot="10800000">
            <a:off x="3514425" y="3628875"/>
            <a:ext cx="1410000" cy="3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Linux server setup for labs after lab 3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276600" y="1295400"/>
            <a:ext cx="1542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CS341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306150" y="2152650"/>
            <a:ext cx="15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4030125" y="1714500"/>
            <a:ext cx="0" cy="4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6"/>
          <p:cNvSpPr txBox="1"/>
          <p:nvPr/>
        </p:nvSpPr>
        <p:spPr>
          <a:xfrm>
            <a:off x="3306225" y="2095500"/>
            <a:ext cx="15132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labs</a:t>
            </a:r>
            <a:endParaRPr/>
          </a:p>
        </p:txBody>
      </p:sp>
      <p:cxnSp>
        <p:nvCxnSpPr>
          <p:cNvPr id="87" name="Google Shape;87;p16"/>
          <p:cNvCxnSpPr/>
          <p:nvPr/>
        </p:nvCxnSpPr>
        <p:spPr>
          <a:xfrm>
            <a:off x="4666650" y="2481300"/>
            <a:ext cx="175260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6"/>
          <p:cNvSpPr txBox="1"/>
          <p:nvPr/>
        </p:nvSpPr>
        <p:spPr>
          <a:xfrm>
            <a:off x="5944575" y="2847975"/>
            <a:ext cx="15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grades.txt</a:t>
            </a:r>
            <a:endParaRPr/>
          </a:p>
        </p:txBody>
      </p:sp>
      <p:cxnSp>
        <p:nvCxnSpPr>
          <p:cNvPr id="89" name="Google Shape;89;p16"/>
          <p:cNvCxnSpPr/>
          <p:nvPr/>
        </p:nvCxnSpPr>
        <p:spPr>
          <a:xfrm flipH="1">
            <a:off x="2867925" y="2495550"/>
            <a:ext cx="6669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6"/>
          <p:cNvCxnSpPr>
            <a:stCxn id="86" idx="2"/>
          </p:cNvCxnSpPr>
          <p:nvPr/>
        </p:nvCxnSpPr>
        <p:spPr>
          <a:xfrm>
            <a:off x="4062825" y="2495700"/>
            <a:ext cx="54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>
            <a:off x="4592100" y="2495550"/>
            <a:ext cx="828600" cy="4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6"/>
          <p:cNvSpPr txBox="1"/>
          <p:nvPr/>
        </p:nvSpPr>
        <p:spPr>
          <a:xfrm>
            <a:off x="2448000" y="2886150"/>
            <a:ext cx="8286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lab_1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651225" y="2895600"/>
            <a:ext cx="8286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lab_2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5038800" y="2933850"/>
            <a:ext cx="8286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lab_3</a:t>
            </a:r>
            <a:endParaRPr/>
          </a:p>
        </p:txBody>
      </p:sp>
      <p:cxnSp>
        <p:nvCxnSpPr>
          <p:cNvPr id="95" name="Google Shape;95;p16"/>
          <p:cNvCxnSpPr>
            <a:stCxn id="92" idx="2"/>
          </p:cNvCxnSpPr>
          <p:nvPr/>
        </p:nvCxnSpPr>
        <p:spPr>
          <a:xfrm flipH="1">
            <a:off x="2858400" y="3286350"/>
            <a:ext cx="390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 flipH="1">
            <a:off x="4028175" y="3286350"/>
            <a:ext cx="390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/>
          <p:nvPr/>
        </p:nvCxnSpPr>
        <p:spPr>
          <a:xfrm flipH="1">
            <a:off x="5451150" y="3334050"/>
            <a:ext cx="390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6"/>
          <p:cNvSpPr txBox="1"/>
          <p:nvPr/>
        </p:nvSpPr>
        <p:spPr>
          <a:xfrm>
            <a:off x="1945050" y="3429000"/>
            <a:ext cx="15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lab_report1.pdf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458250" y="3429000"/>
            <a:ext cx="15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lab_report2.pdf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4906050" y="3429000"/>
            <a:ext cx="15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ab_report3.pdf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428625" y="4029075"/>
            <a:ext cx="79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-All material originally posted to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/courses/cs341/s21/cheungr/labs 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Weekly Meetings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5715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Char char="★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Starter c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ode, presentation, and lab instructions (also posted on class website) will be posted on the linux server each week by tuesday</a:t>
            </a:r>
            <a:endParaRPr>
              <a:solidFill>
                <a:srgbClr val="201F1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4327" lvl="0" marL="5715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Char char="★"/>
            </a:pPr>
            <a:r>
              <a:rPr lang="en">
                <a:solidFill>
                  <a:srgbClr val="201F1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 introduction</a:t>
            </a:r>
            <a:endParaRPr>
              <a:solidFill>
                <a:srgbClr val="201F1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4327" lvl="0" marL="5715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>
                <a:solidFill>
                  <a:srgbClr val="201F1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Working lab demonstration</a:t>
            </a:r>
            <a:endParaRPr>
              <a:solidFill>
                <a:srgbClr val="201F1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4327" lvl="0" marL="5715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>
                <a:solidFill>
                  <a:srgbClr val="201F1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Q&amp;A</a:t>
            </a:r>
            <a:endParaRPr>
              <a:solidFill>
                <a:srgbClr val="201F1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6075" lvl="0" marL="5715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★"/>
            </a:pPr>
            <a:r>
              <a:rPr lang="en" sz="20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Breakout rooms for real-time labs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4327" lvl="1" marL="1371600" rtl="0" algn="l">
              <a:lnSpc>
                <a:spcPct val="90000"/>
              </a:lnSpc>
              <a:spcBef>
                <a:spcPts val="402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○"/>
            </a:pPr>
            <a:r>
              <a:rPr lang="en" sz="18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 the “help” button (under more) to get my attention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4327" lvl="1" marL="1371600" rtl="0" algn="l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D19AF7"/>
              </a:buClr>
              <a:buSzPct val="100000"/>
              <a:buFont typeface="Source Code Pro"/>
              <a:buChar char="○"/>
            </a:pPr>
            <a:r>
              <a:rPr lang="en" sz="1800">
                <a:solidFill>
                  <a:srgbClr val="40404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You are welcome to leave early or try while I’m here to answer questions 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571500" rtl="0" algn="l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0" y="368825"/>
            <a:ext cx="398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Lab report template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876600" y="228600"/>
            <a:ext cx="5267400" cy="4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9525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ts val="1500"/>
              <a:buFont typeface="Noto Sans Symbols"/>
              <a:buChar char="★"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Labs can be written and submitted as a team</a:t>
            </a:r>
            <a:endParaRPr sz="1400">
              <a:solidFill>
                <a:schemeClr val="dk1"/>
              </a:solidFill>
            </a:endParaRPr>
          </a:p>
          <a:p>
            <a:pPr indent="-952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ts val="1500"/>
              <a:buFont typeface="Noto Sans Symbols"/>
              <a:buChar char="★"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Submit through Linux server. Guide posted on Piazza that details where to leave them and how if shakey on the process</a:t>
            </a:r>
            <a:endParaRPr sz="15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ts val="1500"/>
              <a:buFont typeface="Noto Sans Symbols"/>
              <a:buChar char="★"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There will be 10 labs</a:t>
            </a:r>
            <a:endParaRPr>
              <a:solidFill>
                <a:schemeClr val="dk1"/>
              </a:solidFill>
            </a:endParaRPr>
          </a:p>
          <a:p>
            <a:pPr indent="-107950" lvl="0" marL="91440" rtl="0" algn="l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>
                <a:srgbClr val="D19AF7"/>
              </a:buClr>
              <a:buSzPts val="1700"/>
              <a:buFont typeface="Noto Sans Symbols"/>
              <a:buChar char="★"/>
            </a:pPr>
            <a:r>
              <a:rPr lang="en" sz="17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labs make up 20% of your final grade</a:t>
            </a:r>
            <a:endParaRPr sz="1400">
              <a:solidFill>
                <a:schemeClr val="dk1"/>
              </a:solidFill>
            </a:endParaRPr>
          </a:p>
          <a:p>
            <a:pPr indent="-952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19AF7"/>
              </a:buClr>
              <a:buSzPts val="1500"/>
              <a:buFont typeface="Noto Sans Symbols"/>
              <a:buChar char="★"/>
            </a:pPr>
            <a:r>
              <a:rPr lang="en" sz="15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If you can’t get your code working in time, please document what you tried and submit the lab anyway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screenshot of a cell phone&#10;&#10;Description automatically generated"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54" y="1035150"/>
            <a:ext cx="3512971" cy="34164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" name="Google Shape;115;p18"/>
          <p:cNvGraphicFramePr/>
          <p:nvPr/>
        </p:nvGraphicFramePr>
        <p:xfrm>
          <a:off x="4386275" y="30555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{79BB82FB-98C7-4DC6-AFDB-63ACE398A973}</a:tableStyleId>
              </a:tblPr>
              <a:tblGrid>
                <a:gridCol w="1965175"/>
                <a:gridCol w="1349550"/>
              </a:tblGrid>
              <a:tr h="2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Points worth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 correctness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Submission form correct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3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Report contains accurate information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Some effort put into report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2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Sample Lab Report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screenshot of a cell phone&#10;&#10;Description automatically generated"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774" y="1152474"/>
            <a:ext cx="4196224" cy="372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>
            <a:off x="1009650" y="1762125"/>
            <a:ext cx="628800" cy="142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A screenshot of a cell phone&#10;&#10;Description automatically generated"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0975" y="1237200"/>
            <a:ext cx="4841325" cy="266758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752475" y="1543050"/>
            <a:ext cx="198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Emma Kelminson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Arduino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5255625" y="50125"/>
            <a:ext cx="3888300" cy="509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ts val="1900"/>
              <a:buFont typeface="Source Code Pro"/>
              <a:buChar char="★"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Arduino is an open source software platform used for coding Arduino boards</a:t>
            </a: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ts val="1400"/>
              <a:buFont typeface="Source Code Pro"/>
              <a:buChar char="★"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Hardware(the boards)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○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Components powered by power supply and controlled by microcontroller</a:t>
            </a: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          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○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Microcontroller vs Microprocessor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1" marL="914400" rtl="0" algn="l">
              <a:spcBef>
                <a:spcPts val="1200"/>
              </a:spcBef>
              <a:spcAft>
                <a:spcPts val="0"/>
              </a:spcAft>
              <a:buSzPts val="1300"/>
              <a:buFont typeface="Source Code Pro"/>
              <a:buChar char="○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Read input turn into output 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>
                <a:latin typeface="Source Code Pro"/>
                <a:ea typeface="Source Code Pro"/>
                <a:cs typeface="Source Code Pro"/>
                <a:sym typeface="Source Code Pro"/>
              </a:rPr>
              <a:t>Connect to various I/O device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/>
              <a:t>                                                                                                                                             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" y="879200"/>
            <a:ext cx="5199550" cy="366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295275" y="4848225"/>
            <a:ext cx="584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-For more </a:t>
            </a:r>
            <a:r>
              <a:rPr lang="en" sz="700"/>
              <a:t>detailed</a:t>
            </a:r>
            <a:r>
              <a:rPr lang="en" sz="700"/>
              <a:t> </a:t>
            </a:r>
            <a:r>
              <a:rPr lang="en" sz="700"/>
              <a:t>explanation</a:t>
            </a:r>
            <a:r>
              <a:rPr lang="en" sz="700"/>
              <a:t> of parts: https://www.hackerearth.com/blog/developers/a-tour-of-the-arduino-uno-board/</a:t>
            </a:r>
            <a:endParaRPr sz="700"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0" l="-340" r="339" t="0"/>
          <a:stretch/>
        </p:blipFill>
        <p:spPr>
          <a:xfrm>
            <a:off x="5542575" y="2261551"/>
            <a:ext cx="3314376" cy="18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latin typeface="Source Code Pro"/>
                <a:ea typeface="Source Code Pro"/>
                <a:cs typeface="Source Code Pro"/>
                <a:sym typeface="Source Code Pro"/>
              </a:rPr>
              <a:t>Arduino</a:t>
            </a:r>
            <a:r>
              <a:rPr lang="en" sz="1920">
                <a:latin typeface="Source Code Pro"/>
                <a:ea typeface="Source Code Pro"/>
                <a:cs typeface="Source Code Pro"/>
                <a:sym typeface="Source Code Pro"/>
              </a:rPr>
              <a:t> part II: The Software-ing</a:t>
            </a:r>
            <a:endParaRPr sz="192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883700" y="57150"/>
            <a:ext cx="4260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30956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Char char="★"/>
            </a:pPr>
            <a:r>
              <a:rPr lang="en" sz="2579"/>
              <a:t>Loaded to the a</a:t>
            </a:r>
            <a:r>
              <a:rPr lang="en" sz="2579"/>
              <a:t>rduino</a:t>
            </a:r>
            <a:r>
              <a:rPr lang="en" sz="2579"/>
              <a:t> through USB</a:t>
            </a:r>
            <a:endParaRPr sz="2579"/>
          </a:p>
          <a:p>
            <a:pPr indent="-330956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Char char="★"/>
            </a:pPr>
            <a:r>
              <a:rPr lang="en" sz="2579"/>
              <a:t>Programmed in the </a:t>
            </a:r>
            <a:r>
              <a:rPr lang="en" sz="2579"/>
              <a:t>Arduino Software, a specialized</a:t>
            </a:r>
            <a:r>
              <a:rPr lang="en" sz="2579"/>
              <a:t> IDE.</a:t>
            </a:r>
            <a:endParaRPr sz="2579"/>
          </a:p>
          <a:p>
            <a:pPr indent="-330956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Char char="★"/>
            </a:pPr>
            <a:r>
              <a:rPr lang="en" sz="2579"/>
              <a:t>Coded in a C/C++ like language called the </a:t>
            </a:r>
            <a:r>
              <a:rPr lang="en" sz="2579"/>
              <a:t>Arduino</a:t>
            </a:r>
            <a:r>
              <a:rPr lang="en" sz="2579"/>
              <a:t> L</a:t>
            </a:r>
            <a:r>
              <a:rPr lang="en" sz="2579"/>
              <a:t>anguage</a:t>
            </a:r>
            <a:r>
              <a:rPr lang="en" sz="2579"/>
              <a:t>.</a:t>
            </a:r>
            <a:endParaRPr sz="2579"/>
          </a:p>
          <a:p>
            <a:pPr indent="-330956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Char char="★"/>
            </a:pPr>
            <a:r>
              <a:rPr lang="en" sz="2579" u="sng">
                <a:solidFill>
                  <a:schemeClr val="hlink"/>
                </a:solidFill>
                <a:hlinkClick r:id="rId3"/>
              </a:rPr>
              <a:t>https://www.ar</a:t>
            </a:r>
            <a:r>
              <a:rPr lang="en" sz="2579" u="sng">
                <a:solidFill>
                  <a:schemeClr val="hlink"/>
                </a:solidFill>
                <a:hlinkClick r:id="rId4"/>
              </a:rPr>
              <a:t>duino.cc/reference/en/</a:t>
            </a:r>
            <a:endParaRPr sz="2579"/>
          </a:p>
          <a:p>
            <a:pPr indent="-330956" lvl="0" marL="457200" rtl="0" algn="l">
              <a:spcBef>
                <a:spcPts val="0"/>
              </a:spcBef>
              <a:spcAft>
                <a:spcPts val="0"/>
              </a:spcAft>
              <a:buClr>
                <a:srgbClr val="D19AF7"/>
              </a:buClr>
              <a:buSzPct val="100000"/>
              <a:buChar char="★"/>
            </a:pPr>
            <a:r>
              <a:rPr lang="en" sz="2579"/>
              <a:t>Software + Hardware used to make all sorts of projects</a:t>
            </a:r>
            <a:endParaRPr sz="257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00" y="572701"/>
            <a:ext cx="4115224" cy="4216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 tried using Arduino Bluetooth technology and Android App manufactured for Speaker   Control by KAF Arduino Smartphone Start up Kit.&#10;- Korea Arduino processing users Forum - &#10;http://cafe.naver.com/convergencekorea" id="142" name="Google Shape;142;p21" title="Arduino Bluetooth Android Phone Project &quot;Speaker Control&quot;(스피커 제어)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975" y="2034406"/>
            <a:ext cx="3853350" cy="289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